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2" r:id="rId1"/>
    <p:sldMasterId id="2147483894" r:id="rId2"/>
    <p:sldMasterId id="2147483966" r:id="rId3"/>
  </p:sldMasterIdLst>
  <p:notesMasterIdLst>
    <p:notesMasterId r:id="rId36"/>
  </p:notesMasterIdLst>
  <p:handoutMasterIdLst>
    <p:handoutMasterId r:id="rId37"/>
  </p:handoutMasterIdLst>
  <p:sldIdLst>
    <p:sldId id="256" r:id="rId4"/>
    <p:sldId id="297" r:id="rId5"/>
    <p:sldId id="298" r:id="rId6"/>
    <p:sldId id="258" r:id="rId7"/>
    <p:sldId id="259" r:id="rId8"/>
    <p:sldId id="293" r:id="rId9"/>
    <p:sldId id="296" r:id="rId10"/>
    <p:sldId id="295" r:id="rId11"/>
    <p:sldId id="281" r:id="rId12"/>
    <p:sldId id="262" r:id="rId13"/>
    <p:sldId id="263" r:id="rId14"/>
    <p:sldId id="264" r:id="rId15"/>
    <p:sldId id="265" r:id="rId16"/>
    <p:sldId id="275" r:id="rId17"/>
    <p:sldId id="267" r:id="rId18"/>
    <p:sldId id="268" r:id="rId19"/>
    <p:sldId id="269" r:id="rId20"/>
    <p:sldId id="271" r:id="rId21"/>
    <p:sldId id="270" r:id="rId22"/>
    <p:sldId id="285" r:id="rId23"/>
    <p:sldId id="257" r:id="rId24"/>
    <p:sldId id="287" r:id="rId25"/>
    <p:sldId id="272" r:id="rId26"/>
    <p:sldId id="286" r:id="rId27"/>
    <p:sldId id="291" r:id="rId28"/>
    <p:sldId id="292" r:id="rId29"/>
    <p:sldId id="288" r:id="rId30"/>
    <p:sldId id="280" r:id="rId31"/>
    <p:sldId id="266" r:id="rId32"/>
    <p:sldId id="290" r:id="rId33"/>
    <p:sldId id="283" r:id="rId34"/>
    <p:sldId id="2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93B"/>
    <a:srgbClr val="FFC000"/>
    <a:srgbClr val="FFE699"/>
    <a:srgbClr val="FFFF99"/>
    <a:srgbClr val="FFCC00"/>
    <a:srgbClr val="FB4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E6EFDEB-D49A-42C8-9F39-54DA4D709A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D41A593-032D-45BA-9572-F11B0613BF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E9DA8-FC8F-4203-8925-ACAF7222B3C8}" type="datetimeFigureOut">
              <a:rPr lang="fr-FR" smtClean="0"/>
              <a:t>10/06/2019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F74277-92D3-460D-ADFF-6E08A8CFA3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FDA679-3532-4267-9CD6-CA26A1CAF0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6C701-A6C8-4360-917D-177103CA66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1875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48C8C-3E7B-4CB8-9A60-6F9AB62C041B}" type="datetimeFigureOut">
              <a:rPr lang="fr-FR" smtClean="0"/>
              <a:t>10/06/2019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C7FDD-DA4C-44FA-9620-D8867185BD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2561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DE32-5016-4ABD-9694-7241C5823338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47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02741-18D6-4F33-9DF9-03760442AD64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24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FB9A9-DB8A-4A20-A8E7-8F77498FD070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788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68790-A629-4C91-9516-D47B7891DB74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611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3A8C-EDB7-4B75-8E82-A4AE63ECCD94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2070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AF5D8-588A-4EED-8594-B303C753B4DF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035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D033-3964-4A04-BC5F-E31C81AE4ABC}" type="datetime1">
              <a:rPr lang="fr-FR" smtClean="0"/>
              <a:t>10/06/2019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165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D59F-EBE7-4B80-8BB4-671099BB7F30}" type="datetime1">
              <a:rPr lang="fr-FR" smtClean="0"/>
              <a:t>10/06/2019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95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CE9-CDA9-4E5B-96F7-DEC84EB51679}" type="datetime1">
              <a:rPr lang="fr-FR" smtClean="0"/>
              <a:t>10/06/2019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69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AB4C-5226-493F-9747-6417D6CE57A9}" type="datetime1">
              <a:rPr lang="fr-FR" smtClean="0"/>
              <a:t>10/06/2019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020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179F-69AB-45CD-82F6-CAB42E7F8A58}" type="datetime1">
              <a:rPr lang="fr-FR" smtClean="0"/>
              <a:t>10/06/2019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30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CD3F-B79A-4DEE-95E4-875CCE79DC83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370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74254-8982-435A-A683-49A0717FA862}" type="datetime1">
              <a:rPr lang="fr-FR" smtClean="0"/>
              <a:t>10/06/2019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931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03C8C-C39E-42FB-9A98-6E3055644946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038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60CB-CB3C-420A-9808-89DCE02FDAAA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926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5672-3737-4813-9F71-D49BDDDAAECE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0811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E687-F05F-4B55-99AF-9A3FDBA887EB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949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B991-4CE8-4C95-9E5D-6381EA71C197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69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C571-5262-435D-A105-53168555B82B}" type="datetime1">
              <a:rPr lang="fr-FR" smtClean="0"/>
              <a:t>10/06/2019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779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FDB-FB7F-47AC-B950-219D56AD92B4}" type="datetime1">
              <a:rPr lang="fr-FR" smtClean="0"/>
              <a:t>10/06/2019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123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2D4-343F-4CEB-A0A6-5BFE2C0F4649}" type="datetime1">
              <a:rPr lang="fr-FR" smtClean="0"/>
              <a:t>10/06/2019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990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CA26-122E-4B83-BBD8-6EB3FF17B734}" type="datetime1">
              <a:rPr lang="fr-FR" smtClean="0"/>
              <a:t>10/06/2019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65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00708-2F96-402A-A998-593F0AEE54C7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7501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6FE99CC-11BB-456F-87D9-C85B6A7EE31F}" type="datetime1">
              <a:rPr lang="fr-FR" smtClean="0"/>
              <a:t>10/06/2019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4708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792D-7FC3-4AC4-B5CB-7FB4E88E1013}" type="datetime1">
              <a:rPr lang="fr-FR" smtClean="0"/>
              <a:t>10/06/2019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9355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F356-44E0-4448-B17A-7C93B468E743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615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46ED-B3E3-461A-8EDA-938364A29A1A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62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BD991-9F4A-4027-B2DB-B7A642B1038C}" type="datetime1">
              <a:rPr lang="fr-FR" smtClean="0"/>
              <a:t>10/06/2019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0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315A-0101-4B9F-B0BE-CB25A12C4EDA}" type="datetime1">
              <a:rPr lang="fr-FR" smtClean="0"/>
              <a:t>10/06/2019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5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07C76-D6EF-40F2-AD29-8CC1FE42EBD3}" type="datetime1">
              <a:rPr lang="fr-FR" smtClean="0"/>
              <a:t>10/06/2019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D9B9-46E5-410D-A833-3D97FC5FBBCD}" type="datetime1">
              <a:rPr lang="fr-FR" smtClean="0"/>
              <a:t>10/06/2019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5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AAFC6-B61B-4B09-A015-06EA3724F590}" type="datetime1">
              <a:rPr lang="fr-FR" smtClean="0"/>
              <a:t>10/06/2019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0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906D-D538-48CD-B4D5-F31F5ABB1BBA}" type="datetime1">
              <a:rPr lang="fr-FR" smtClean="0"/>
              <a:t>10/06/2019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80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BCA55FC-11C7-484B-8B94-AE4FDD331693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15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6FB146E-C66D-44DE-9F64-4EDDAE3B1892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59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EB9295-9EC1-4F66-AA57-906B591113B9}" type="datetime1">
              <a:rPr lang="fr-FR" smtClean="0"/>
              <a:t>10/06/2019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9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A5A32-0A87-4828-A0C7-7CE48D994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rgbClr val="FB493B"/>
                </a:solidFill>
                <a:latin typeface="+mn-lt"/>
                <a:cs typeface="Andalus" panose="02020603050405020304" pitchFamily="18" charset="-78"/>
              </a:rPr>
              <a:t>Projet : CHRONO_NG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89D02A-C597-4597-A052-360EDBDAD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Gérer l’organisation des courses à pied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14ACF9-B5F0-475C-BBBB-EDFCD2CDF464}"/>
              </a:ext>
            </a:extLst>
          </p:cNvPr>
          <p:cNvSpPr txBox="1"/>
          <p:nvPr/>
        </p:nvSpPr>
        <p:spPr>
          <a:xfrm>
            <a:off x="4780722" y="5735637"/>
            <a:ext cx="321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F0"/>
                </a:solidFill>
              </a:rPr>
              <a:t>SAMG-MOUIT Vaiani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578CD7-53F4-4E86-80B2-DDBC24CF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13" y="37983"/>
            <a:ext cx="4336774" cy="326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42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EAE008F-95B6-4B0D-A698-F5C96403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B4537"/>
                </a:solidFill>
              </a:rPr>
              <a:t>Langages de programmation utilisés</a:t>
            </a:r>
            <a:endParaRPr lang="fr-FR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3ABDB925-306B-44C9-AD61-4F3C57073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F1D05CC-3F3F-4A17-918C-B1FB34FBA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74" y="2040213"/>
            <a:ext cx="6429375" cy="30956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0AF6373-80E9-4E7D-9988-473F78AD7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78" y="2247900"/>
            <a:ext cx="3114675" cy="23622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BF64D44-273E-4AEE-8998-DC4D68D5E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02" y="2428875"/>
            <a:ext cx="5905500" cy="2000250"/>
          </a:xfrm>
          <a:prstGeom prst="rect">
            <a:avLst/>
          </a:prstGeom>
        </p:spPr>
      </p:pic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AFB18A70-76E9-4E47-892F-1B627603A977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626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4EFA2A6-C4DA-4FA9-A722-A3E8C827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B4537"/>
                </a:solidFill>
              </a:rPr>
              <a:t>La base de données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E612693-59C2-40EB-AB3F-7DA34A60A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72" y="1846263"/>
            <a:ext cx="7773381" cy="4022725"/>
          </a:xfr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EAD4D840-A6D9-41C1-9FF5-A95A67F99F5C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6775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CDC8A17B-2E5E-469B-9E21-C5AD44DCF358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6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EBA77C-B2D3-4A94-9099-815093271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"/>
          <a:stretch/>
        </p:blipFill>
        <p:spPr>
          <a:xfrm>
            <a:off x="609608" y="172280"/>
            <a:ext cx="10972784" cy="58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0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D8D56AB2-2F19-4C21-B933-2A9E32F3181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D11E1D-4182-414B-9F08-88A995EF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30" y="662610"/>
            <a:ext cx="10274844" cy="505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49F49C-A462-4AB9-AA6C-E72093A3C0C6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8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44A688-233F-41FF-9D60-EEB8DD53D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r="1"/>
          <a:stretch/>
        </p:blipFill>
        <p:spPr>
          <a:xfrm>
            <a:off x="2040836" y="0"/>
            <a:ext cx="8005394" cy="63259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0605D6-E6D4-4E07-8404-9E381A84AD0C}"/>
              </a:ext>
            </a:extLst>
          </p:cNvPr>
          <p:cNvSpPr/>
          <p:nvPr/>
        </p:nvSpPr>
        <p:spPr>
          <a:xfrm>
            <a:off x="2040835" y="4823791"/>
            <a:ext cx="1285461" cy="95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EFD17E-8464-4CC5-A5F0-B2F554EA6B8D}"/>
              </a:ext>
            </a:extLst>
          </p:cNvPr>
          <p:cNvSpPr/>
          <p:nvPr/>
        </p:nvSpPr>
        <p:spPr>
          <a:xfrm>
            <a:off x="6241773" y="0"/>
            <a:ext cx="3804457" cy="225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82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A84C3968-7878-4E2A-AB4C-A46CEA4E7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26" y="2304834"/>
            <a:ext cx="6611273" cy="3105583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B4537"/>
                </a:solidFill>
              </a:rPr>
              <a:t>L’application Windows</a:t>
            </a:r>
            <a:endParaRPr lang="fr-FR" dirty="0"/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ECE9C533-7EE3-47B8-B85C-61F7316EF648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9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C59360A-B940-435F-A65B-84FF37E21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30" y="1985701"/>
            <a:ext cx="9240540" cy="37438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874FE0A-A95C-4ECE-93A3-E0FA7E82B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" y="251455"/>
            <a:ext cx="10495722" cy="59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2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643"/>
            <a:ext cx="11961808" cy="4355740"/>
          </a:xfrm>
        </p:spPr>
      </p:pic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7BEAB993-AB5C-4193-B2A5-4550591CC7ED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7E354E-3F84-4E9B-9D29-A1BDE1645E23}"/>
              </a:ext>
            </a:extLst>
          </p:cNvPr>
          <p:cNvSpPr/>
          <p:nvPr/>
        </p:nvSpPr>
        <p:spPr>
          <a:xfrm>
            <a:off x="927652" y="1321904"/>
            <a:ext cx="1775791" cy="301487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1237B-D3D9-4E0D-B678-DC0695ECE2D1}"/>
              </a:ext>
            </a:extLst>
          </p:cNvPr>
          <p:cNvSpPr/>
          <p:nvPr/>
        </p:nvSpPr>
        <p:spPr>
          <a:xfrm>
            <a:off x="1133061" y="3270573"/>
            <a:ext cx="1775791" cy="301487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CF13C-0268-4964-962F-052F9E893544}"/>
              </a:ext>
            </a:extLst>
          </p:cNvPr>
          <p:cNvSpPr/>
          <p:nvPr/>
        </p:nvSpPr>
        <p:spPr>
          <a:xfrm>
            <a:off x="1133061" y="3421316"/>
            <a:ext cx="1775791" cy="301487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6D82F2-2E09-4BAC-85BE-F74B8453582E}"/>
              </a:ext>
            </a:extLst>
          </p:cNvPr>
          <p:cNvSpPr/>
          <p:nvPr/>
        </p:nvSpPr>
        <p:spPr>
          <a:xfrm>
            <a:off x="6970643" y="4403035"/>
            <a:ext cx="2610679" cy="902348"/>
          </a:xfrm>
          <a:prstGeom prst="rect">
            <a:avLst/>
          </a:prstGeom>
          <a:noFill/>
          <a:ln w="57150">
            <a:solidFill>
              <a:srgbClr val="FB493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9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01871"/>
            <a:ext cx="9943085" cy="59167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45178" y="2660073"/>
            <a:ext cx="8844742" cy="34747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453A69B7-B0C0-46AE-BF30-D4FC68C39ABC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11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04725-B02E-43EA-853A-088107CF0236}"/>
              </a:ext>
            </a:extLst>
          </p:cNvPr>
          <p:cNvSpPr/>
          <p:nvPr/>
        </p:nvSpPr>
        <p:spPr>
          <a:xfrm>
            <a:off x="1945178" y="2660073"/>
            <a:ext cx="599239" cy="189144"/>
          </a:xfrm>
          <a:prstGeom prst="rect">
            <a:avLst/>
          </a:prstGeom>
          <a:noFill/>
          <a:ln w="38100">
            <a:solidFill>
              <a:srgbClr val="FB4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42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" y="1679170"/>
            <a:ext cx="10826879" cy="206155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56459" y="1105592"/>
            <a:ext cx="101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Course.h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E175667-A6D2-4F25-869A-42C52FEF9798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12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BC98E5-F481-40ED-A77D-43704F226466}"/>
              </a:ext>
            </a:extLst>
          </p:cNvPr>
          <p:cNvSpPr/>
          <p:nvPr/>
        </p:nvSpPr>
        <p:spPr>
          <a:xfrm>
            <a:off x="3617843" y="2504539"/>
            <a:ext cx="3472069" cy="410817"/>
          </a:xfrm>
          <a:prstGeom prst="rect">
            <a:avLst/>
          </a:prstGeom>
          <a:noFill/>
          <a:ln w="38100">
            <a:solidFill>
              <a:srgbClr val="FB4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1D19C1-AD06-43ED-801E-40486655D0DB}"/>
              </a:ext>
            </a:extLst>
          </p:cNvPr>
          <p:cNvSpPr/>
          <p:nvPr/>
        </p:nvSpPr>
        <p:spPr>
          <a:xfrm>
            <a:off x="4048539" y="2793639"/>
            <a:ext cx="3611217" cy="410817"/>
          </a:xfrm>
          <a:prstGeom prst="rect">
            <a:avLst/>
          </a:prstGeom>
          <a:noFill/>
          <a:ln w="38100">
            <a:solidFill>
              <a:srgbClr val="FB4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7AB1C-7C56-4012-BEB7-1682BBC05618}"/>
              </a:ext>
            </a:extLst>
          </p:cNvPr>
          <p:cNvSpPr/>
          <p:nvPr/>
        </p:nvSpPr>
        <p:spPr>
          <a:xfrm>
            <a:off x="3617845" y="3018183"/>
            <a:ext cx="2663686" cy="410817"/>
          </a:xfrm>
          <a:prstGeom prst="rect">
            <a:avLst/>
          </a:prstGeom>
          <a:noFill/>
          <a:ln w="38100">
            <a:solidFill>
              <a:srgbClr val="FB4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915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56459" y="1105592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MyForm.h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5821A6-B00D-4C73-AA76-611F906C88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4" b="2119"/>
          <a:stretch/>
        </p:blipFill>
        <p:spPr>
          <a:xfrm>
            <a:off x="260872" y="1696279"/>
            <a:ext cx="11916182" cy="3207025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64DC696-AC79-4F07-93C4-810C9F481CFA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7A45-C5C4-4D61-A9FF-13B26B449AA0}"/>
              </a:ext>
            </a:extLst>
          </p:cNvPr>
          <p:cNvSpPr/>
          <p:nvPr/>
        </p:nvSpPr>
        <p:spPr>
          <a:xfrm>
            <a:off x="1590262" y="1944757"/>
            <a:ext cx="10124660" cy="1086648"/>
          </a:xfrm>
          <a:prstGeom prst="rect">
            <a:avLst/>
          </a:prstGeom>
          <a:noFill/>
          <a:ln w="38100">
            <a:solidFill>
              <a:srgbClr val="FB4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3AB015-73F1-40CB-9DE0-A37789BB4FC8}"/>
              </a:ext>
            </a:extLst>
          </p:cNvPr>
          <p:cNvSpPr/>
          <p:nvPr/>
        </p:nvSpPr>
        <p:spPr>
          <a:xfrm>
            <a:off x="2146854" y="2146852"/>
            <a:ext cx="5141842" cy="341229"/>
          </a:xfrm>
          <a:prstGeom prst="rect">
            <a:avLst/>
          </a:prstGeom>
          <a:noFill/>
          <a:ln w="38100">
            <a:solidFill>
              <a:srgbClr val="FB4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515AF0-8E63-467B-914C-3FDF57E9BED9}"/>
              </a:ext>
            </a:extLst>
          </p:cNvPr>
          <p:cNvSpPr/>
          <p:nvPr/>
        </p:nvSpPr>
        <p:spPr>
          <a:xfrm>
            <a:off x="2146854" y="2460958"/>
            <a:ext cx="1908311" cy="248478"/>
          </a:xfrm>
          <a:prstGeom prst="rect">
            <a:avLst/>
          </a:prstGeom>
          <a:noFill/>
          <a:ln w="38100">
            <a:solidFill>
              <a:srgbClr val="FB4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310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C0002E-D73E-4259-B3D3-ACDFA8F3B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975"/>
            <a:ext cx="12192000" cy="555204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62D33BF-918F-41CE-9588-820F7E7EB9DD}"/>
              </a:ext>
            </a:extLst>
          </p:cNvPr>
          <p:cNvSpPr txBox="1">
            <a:spLocks/>
          </p:cNvSpPr>
          <p:nvPr/>
        </p:nvSpPr>
        <p:spPr>
          <a:xfrm>
            <a:off x="4810539" y="286604"/>
            <a:ext cx="2875722" cy="6940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rgbClr val="FB493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Rimatara</a:t>
            </a:r>
          </a:p>
        </p:txBody>
      </p:sp>
    </p:spTree>
    <p:extLst>
      <p:ext uri="{BB962C8B-B14F-4D97-AF65-F5344CB8AC3E}">
        <p14:creationId xmlns:p14="http://schemas.microsoft.com/office/powerpoint/2010/main" val="3728188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434EEF-A40E-424E-88FD-3ACF2CA4E8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860" y="958368"/>
            <a:ext cx="4147931" cy="402272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 Algorigramme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Processus de vérification des données avant enregistrement</a:t>
            </a:r>
          </a:p>
          <a:p>
            <a:pPr marL="0" indent="0">
              <a:buNone/>
            </a:pP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5BDBC0-8FA7-46EF-8743-C19DB288A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7" r="4359" b="5141"/>
          <a:stretch/>
        </p:blipFill>
        <p:spPr>
          <a:xfrm>
            <a:off x="4982818" y="95529"/>
            <a:ext cx="2981742" cy="543062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BCD9044-3F4B-414F-A57D-08DA1EEC0C89}"/>
              </a:ext>
            </a:extLst>
          </p:cNvPr>
          <p:cNvSpPr/>
          <p:nvPr/>
        </p:nvSpPr>
        <p:spPr>
          <a:xfrm>
            <a:off x="5466521" y="5526157"/>
            <a:ext cx="1470991" cy="56984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5201C6C-C831-42CC-B28A-B4E26B45CBD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202017" y="5340626"/>
            <a:ext cx="0" cy="18553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BAB17F58-788A-4625-A71E-A53CC65C0558}"/>
              </a:ext>
            </a:extLst>
          </p:cNvPr>
          <p:cNvSpPr/>
          <p:nvPr/>
        </p:nvSpPr>
        <p:spPr>
          <a:xfrm>
            <a:off x="4326836" y="186605"/>
            <a:ext cx="655982" cy="417443"/>
          </a:xfrm>
          <a:prstGeom prst="rightArrow">
            <a:avLst/>
          </a:prstGeom>
          <a:solidFill>
            <a:srgbClr val="FB493B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01C91845-7DC9-493C-99E5-55688B51CDDC}"/>
              </a:ext>
            </a:extLst>
          </p:cNvPr>
          <p:cNvSpPr/>
          <p:nvPr/>
        </p:nvSpPr>
        <p:spPr>
          <a:xfrm>
            <a:off x="4393096" y="1331689"/>
            <a:ext cx="655982" cy="417443"/>
          </a:xfrm>
          <a:prstGeom prst="rightArrow">
            <a:avLst/>
          </a:prstGeom>
          <a:solidFill>
            <a:srgbClr val="FB493B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8E0B9AE-3375-4FC8-A884-140563C6BED8}"/>
              </a:ext>
            </a:extLst>
          </p:cNvPr>
          <p:cNvSpPr/>
          <p:nvPr/>
        </p:nvSpPr>
        <p:spPr>
          <a:xfrm>
            <a:off x="4393096" y="2358338"/>
            <a:ext cx="655982" cy="417443"/>
          </a:xfrm>
          <a:prstGeom prst="rightArrow">
            <a:avLst/>
          </a:prstGeom>
          <a:solidFill>
            <a:srgbClr val="FB493B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B07BC059-28A1-4DF3-9913-1B7CD5C038C8}"/>
              </a:ext>
            </a:extLst>
          </p:cNvPr>
          <p:cNvSpPr/>
          <p:nvPr/>
        </p:nvSpPr>
        <p:spPr>
          <a:xfrm>
            <a:off x="4393096" y="3500557"/>
            <a:ext cx="655982" cy="417443"/>
          </a:xfrm>
          <a:prstGeom prst="rightArrow">
            <a:avLst/>
          </a:prstGeom>
          <a:solidFill>
            <a:srgbClr val="FB493B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B1B6143-CE30-434D-877C-336FFB8AB819}"/>
              </a:ext>
            </a:extLst>
          </p:cNvPr>
          <p:cNvSpPr/>
          <p:nvPr/>
        </p:nvSpPr>
        <p:spPr>
          <a:xfrm>
            <a:off x="4393096" y="4848571"/>
            <a:ext cx="655982" cy="417443"/>
          </a:xfrm>
          <a:prstGeom prst="rightArrow">
            <a:avLst/>
          </a:prstGeom>
          <a:solidFill>
            <a:srgbClr val="FB493B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F6105FC-1C00-400E-8D85-3DD6A36E6FBA}"/>
              </a:ext>
            </a:extLst>
          </p:cNvPr>
          <p:cNvSpPr/>
          <p:nvPr/>
        </p:nvSpPr>
        <p:spPr>
          <a:xfrm>
            <a:off x="4393096" y="1336590"/>
            <a:ext cx="655982" cy="417443"/>
          </a:xfrm>
          <a:prstGeom prst="rightArrow">
            <a:avLst/>
          </a:prstGeom>
          <a:solidFill>
            <a:srgbClr val="FB493B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25F0F860-BDD5-4683-8D1E-9479FCE916EC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1799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0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534D9-8DA6-464B-9F3E-8FBAE7F5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B4537"/>
                </a:solidFill>
              </a:rPr>
              <a:t>Le site web</a:t>
            </a:r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A51FC590-1762-4C28-99AA-F36255AF25C8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15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24371B5-4223-43D0-8BCF-41853B9C0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3"/>
          <a:stretch/>
        </p:blipFill>
        <p:spPr>
          <a:xfrm>
            <a:off x="345533" y="56715"/>
            <a:ext cx="11488658" cy="6132050"/>
          </a:xfrm>
        </p:spPr>
      </p:pic>
    </p:spTree>
    <p:extLst>
      <p:ext uri="{BB962C8B-B14F-4D97-AF65-F5344CB8AC3E}">
        <p14:creationId xmlns:p14="http://schemas.microsoft.com/office/powerpoint/2010/main" val="428296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47B8A6B6-145B-4B30-B490-6F776ED2F766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16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F57094F-09F4-4255-8851-99BC1EAB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46" y="439427"/>
            <a:ext cx="9373908" cy="54490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23BAC9-6712-4243-97B4-138E991076FC}"/>
              </a:ext>
            </a:extLst>
          </p:cNvPr>
          <p:cNvSpPr/>
          <p:nvPr/>
        </p:nvSpPr>
        <p:spPr>
          <a:xfrm>
            <a:off x="2173357" y="1205948"/>
            <a:ext cx="64935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61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32088F40-6D78-499B-ABAB-0BFD6A132BD8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17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5F5BE1-90CE-409F-A2B4-E3CA35206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2"/>
          <a:stretch/>
        </p:blipFill>
        <p:spPr>
          <a:xfrm>
            <a:off x="291548" y="33090"/>
            <a:ext cx="11608904" cy="61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15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12AD790-9742-44BC-BD10-BF8B2BDA7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"/>
          <a:stretch/>
        </p:blipFill>
        <p:spPr>
          <a:xfrm>
            <a:off x="242712" y="33090"/>
            <a:ext cx="11555896" cy="61627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88BF30-6D0C-4B10-BDA3-249C49B4DE43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8F376F-59C4-41BF-96E2-D06A3A0E48C8}"/>
              </a:ext>
            </a:extLst>
          </p:cNvPr>
          <p:cNvSpPr/>
          <p:nvPr/>
        </p:nvSpPr>
        <p:spPr>
          <a:xfrm>
            <a:off x="9092076" y="3801171"/>
            <a:ext cx="900000" cy="476632"/>
          </a:xfrm>
          <a:prstGeom prst="rect">
            <a:avLst/>
          </a:prstGeom>
          <a:noFill/>
          <a:ln w="38100">
            <a:solidFill>
              <a:srgbClr val="FB4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04EF951-A5AF-40B8-90CE-E16D6EDF23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9" t="2750"/>
          <a:stretch/>
        </p:blipFill>
        <p:spPr>
          <a:xfrm>
            <a:off x="565304" y="2419875"/>
            <a:ext cx="10910712" cy="3524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7E3265-B184-41F6-9E06-80883F1B5451}"/>
              </a:ext>
            </a:extLst>
          </p:cNvPr>
          <p:cNvSpPr/>
          <p:nvPr/>
        </p:nvSpPr>
        <p:spPr>
          <a:xfrm>
            <a:off x="119270" y="2860045"/>
            <a:ext cx="11953460" cy="220228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5DBE7-5C15-48BB-AC7D-0D53CEE0AA9C}"/>
              </a:ext>
            </a:extLst>
          </p:cNvPr>
          <p:cNvSpPr/>
          <p:nvPr/>
        </p:nvSpPr>
        <p:spPr>
          <a:xfrm>
            <a:off x="9992076" y="4039487"/>
            <a:ext cx="900000" cy="237600"/>
          </a:xfrm>
          <a:prstGeom prst="rect">
            <a:avLst/>
          </a:prstGeom>
          <a:noFill/>
          <a:ln w="38100">
            <a:solidFill>
              <a:srgbClr val="FB4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1DD759CB-0F9A-4911-A0DD-EFE6F36E27F9}"/>
              </a:ext>
            </a:extLst>
          </p:cNvPr>
          <p:cNvSpPr/>
          <p:nvPr/>
        </p:nvSpPr>
        <p:spPr>
          <a:xfrm>
            <a:off x="4621209" y="4786237"/>
            <a:ext cx="556592" cy="6228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EAA83BBF-99BB-4BB4-A838-31F22F4D3217}"/>
              </a:ext>
            </a:extLst>
          </p:cNvPr>
          <p:cNvSpPr/>
          <p:nvPr/>
        </p:nvSpPr>
        <p:spPr>
          <a:xfrm>
            <a:off x="7372642" y="4786237"/>
            <a:ext cx="556592" cy="6228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isocèle 21">
            <a:extLst>
              <a:ext uri="{FF2B5EF4-FFF2-40B4-BE49-F238E27FC236}">
                <a16:creationId xmlns:a16="http://schemas.microsoft.com/office/drawing/2014/main" id="{239C896A-310A-4E62-A845-1CA447AFC2EC}"/>
              </a:ext>
            </a:extLst>
          </p:cNvPr>
          <p:cNvSpPr/>
          <p:nvPr/>
        </p:nvSpPr>
        <p:spPr>
          <a:xfrm>
            <a:off x="11072754" y="4789011"/>
            <a:ext cx="556592" cy="6228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98879A4-60EF-40D8-81C0-20C35DF6548E}"/>
              </a:ext>
            </a:extLst>
          </p:cNvPr>
          <p:cNvSpPr txBox="1"/>
          <p:nvPr/>
        </p:nvSpPr>
        <p:spPr>
          <a:xfrm>
            <a:off x="4483365" y="540908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Départ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B5A66C1-E176-4B5A-A434-32099A78BC17}"/>
              </a:ext>
            </a:extLst>
          </p:cNvPr>
          <p:cNvSpPr txBox="1"/>
          <p:nvPr/>
        </p:nvSpPr>
        <p:spPr>
          <a:xfrm>
            <a:off x="7262049" y="540908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Milieu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5E87A3B-46F8-49D8-BC2A-B5066A5C0352}"/>
              </a:ext>
            </a:extLst>
          </p:cNvPr>
          <p:cNvSpPr txBox="1"/>
          <p:nvPr/>
        </p:nvSpPr>
        <p:spPr>
          <a:xfrm>
            <a:off x="10934910" y="5409089"/>
            <a:ext cx="8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Arrivée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0CD77CD-9FB3-4697-9558-4FE994C0CC24}"/>
              </a:ext>
            </a:extLst>
          </p:cNvPr>
          <p:cNvCxnSpPr>
            <a:cxnSpLocks/>
          </p:cNvCxnSpPr>
          <p:nvPr/>
        </p:nvCxnSpPr>
        <p:spPr>
          <a:xfrm>
            <a:off x="7803338" y="5097663"/>
            <a:ext cx="3123274" cy="0"/>
          </a:xfrm>
          <a:prstGeom prst="straightConnector1">
            <a:avLst/>
          </a:prstGeom>
          <a:ln w="38100">
            <a:solidFill>
              <a:srgbClr val="FB49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55D1BAC1-4CF3-4527-AA4A-13DE6ECCA269}"/>
              </a:ext>
            </a:extLst>
          </p:cNvPr>
          <p:cNvCxnSpPr>
            <a:endCxn id="25" idx="1"/>
          </p:cNvCxnSpPr>
          <p:nvPr/>
        </p:nvCxnSpPr>
        <p:spPr>
          <a:xfrm>
            <a:off x="10934910" y="4643237"/>
            <a:ext cx="0" cy="95051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06C20D52-A619-4702-8A0A-6560F6F92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124" y="4386750"/>
            <a:ext cx="1197630" cy="13216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61AEB08-77FA-4B6C-B31A-2FA4ECD1086F}"/>
              </a:ext>
            </a:extLst>
          </p:cNvPr>
          <p:cNvSpPr/>
          <p:nvPr/>
        </p:nvSpPr>
        <p:spPr>
          <a:xfrm>
            <a:off x="8345754" y="3551583"/>
            <a:ext cx="739790" cy="7255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95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4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45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31" tmFilter="0, 0; 0.125,0.2665; 0.25,0.4; 0.375,0.465; 0.5,0.5;  0.625,0.535; 0.75,0.6; 0.875,0.7335; 1,1">
                                          <p:stCondLst>
                                            <p:cond delay="5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66" tmFilter="0, 0; 0.125,0.2665; 0.25,0.4; 0.375,0.465; 0.5,0.5;  0.625,0.535; 0.75,0.6; 0.875,0.7335; 1,1">
                                          <p:stCondLst>
                                            <p:cond delay="10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31" tmFilter="0, 0; 0.125,0.2665; 0.25,0.4; 0.375,0.465; 0.5,0.5;  0.625,0.535; 0.75,0.6; 0.875,0.7335; 1,1">
                                          <p:stCondLst>
                                            <p:cond delay="1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1">
                                          <p:stCondLst>
                                            <p:cond delay="5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33" decel="50000">
                                          <p:stCondLst>
                                            <p:cond delay="5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1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33" decel="50000">
                                          <p:stCondLst>
                                            <p:cond delay="10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1">
                                          <p:stCondLst>
                                            <p:cond delay="13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33" decel="50000">
                                          <p:stCondLst>
                                            <p:cond delay="13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1">
                                          <p:stCondLst>
                                            <p:cond delay="14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33" decel="50000">
                                          <p:stCondLst>
                                            <p:cond delay="146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4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45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31" tmFilter="0, 0; 0.125,0.2665; 0.25,0.4; 0.375,0.465; 0.5,0.5;  0.625,0.535; 0.75,0.6; 0.875,0.7335; 1,1">
                                          <p:stCondLst>
                                            <p:cond delay="5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66" tmFilter="0, 0; 0.125,0.2665; 0.25,0.4; 0.375,0.465; 0.5,0.5;  0.625,0.535; 0.75,0.6; 0.875,0.7335; 1,1">
                                          <p:stCondLst>
                                            <p:cond delay="105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31" tmFilter="0, 0; 0.125,0.2665; 0.25,0.4; 0.375,0.465; 0.5,0.5;  0.625,0.535; 0.75,0.6; 0.875,0.7335; 1,1">
                                          <p:stCondLst>
                                            <p:cond delay="1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1">
                                          <p:stCondLst>
                                            <p:cond delay="5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33" decel="50000">
                                          <p:stCondLst>
                                            <p:cond delay="54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1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33" decel="50000">
                                          <p:stCondLst>
                                            <p:cond delay="10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1">
                                          <p:stCondLst>
                                            <p:cond delay="13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33" decel="50000">
                                          <p:stCondLst>
                                            <p:cond delay="13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1">
                                          <p:stCondLst>
                                            <p:cond delay="144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33" decel="50000">
                                          <p:stCondLst>
                                            <p:cond delay="146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3" grpId="0" animBg="1"/>
      <p:bldP spid="13" grpId="1" animBg="1"/>
      <p:bldP spid="9" grpId="0" animBg="1"/>
      <p:bldP spid="19" grpId="0" animBg="1"/>
      <p:bldP spid="21" grpId="0" animBg="1"/>
      <p:bldP spid="22" grpId="0" animBg="1"/>
      <p:bldP spid="23" grpId="0"/>
      <p:bldP spid="24" grpId="0"/>
      <p:bldP spid="25" grpId="0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5886783-7294-4425-87E6-953E1A19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9"/>
          <a:stretch/>
        </p:blipFill>
        <p:spPr>
          <a:xfrm>
            <a:off x="609600" y="304800"/>
            <a:ext cx="10972800" cy="58442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C068C9B-1F96-45B7-861F-D3102BD9B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539" y="145774"/>
            <a:ext cx="5572903" cy="5763429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8BEBE61-4048-4615-98A9-FD85AE7DB841}"/>
              </a:ext>
            </a:extLst>
          </p:cNvPr>
          <p:cNvSpPr/>
          <p:nvPr/>
        </p:nvSpPr>
        <p:spPr>
          <a:xfrm>
            <a:off x="437322" y="2968487"/>
            <a:ext cx="4343217" cy="269019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11AAE3E1-132C-4F15-BF08-68D6AA0B4CC1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00509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8822CE-FDC4-4EC2-9DFC-D7DDE9368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"/>
          <a:stretch/>
        </p:blipFill>
        <p:spPr>
          <a:xfrm>
            <a:off x="583096" y="272300"/>
            <a:ext cx="11025808" cy="587238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DB6091-A0B8-4B16-ACE3-651A4D6D5182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58336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26B1FE9-B365-4FD5-A400-90488E1BC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3"/>
          <a:stretch/>
        </p:blipFill>
        <p:spPr>
          <a:xfrm>
            <a:off x="225287" y="67899"/>
            <a:ext cx="11741426" cy="6253387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E9B62D7-E5DD-484C-8ED8-43D237642E9A}"/>
              </a:ext>
            </a:extLst>
          </p:cNvPr>
          <p:cNvSpPr/>
          <p:nvPr/>
        </p:nvSpPr>
        <p:spPr>
          <a:xfrm>
            <a:off x="10522225" y="3246783"/>
            <a:ext cx="1219200" cy="437321"/>
          </a:xfrm>
          <a:prstGeom prst="roundRect">
            <a:avLst/>
          </a:prstGeom>
          <a:noFill/>
          <a:ln w="38100">
            <a:solidFill>
              <a:srgbClr val="FB4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629CFB8-C9F6-407E-BA59-6A7B3630E08F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45502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96D5435-9E9C-4A7B-95DA-1A1FD2C03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"/>
          <a:stretch/>
        </p:blipFill>
        <p:spPr>
          <a:xfrm>
            <a:off x="331304" y="150039"/>
            <a:ext cx="11529392" cy="615373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4B5C2F-4A56-4943-8880-CE6ACAD0C98E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69558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69AACB7-595B-483D-ACC0-84F7480F5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5" y="503996"/>
            <a:ext cx="9671084" cy="510197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1E897A-A873-43F2-8CD3-2AE07B54C4AA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3004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EF126B3-8BC5-4A25-8B9E-55E97679D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52" y="278687"/>
            <a:ext cx="4565786" cy="303939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EA29B25-11E2-49A8-87DB-B0AEEED79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52" y="3561521"/>
            <a:ext cx="4551356" cy="30297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7ADEA0-F554-4F49-9B56-AA41B4C74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20" y="260269"/>
            <a:ext cx="4593454" cy="305781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9B65578-24EE-4046-AB6A-2535D544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94" y="3358819"/>
            <a:ext cx="4483106" cy="33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9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FC612B-E64E-4A26-BFBB-EACE0E4B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96" y="1027045"/>
            <a:ext cx="6733208" cy="399553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E6514B2-AD78-466D-883E-F5D0AD07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83" y="231911"/>
            <a:ext cx="3147886" cy="559904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3169EA-7C39-4A17-896E-C3A577D5F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6" y="1293016"/>
            <a:ext cx="6096851" cy="2238687"/>
          </a:xfrm>
          <a:prstGeom prst="rect">
            <a:avLst/>
          </a:prstGeom>
        </p:spPr>
      </p:pic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C75279F2-9093-4E76-B083-E6C93EDB7E25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60795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53E570B-FB5D-4CDA-AE81-C932EF2C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46" y="3021495"/>
            <a:ext cx="1322834" cy="125007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B1D83E-1CCC-4051-9CFF-5A9CCC88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Cohésion de l’équipe</a:t>
            </a:r>
          </a:p>
        </p:txBody>
      </p:sp>
      <p:sp>
        <p:nvSpPr>
          <p:cNvPr id="5" name="Flèche : courbe vers la droite 4">
            <a:extLst>
              <a:ext uri="{FF2B5EF4-FFF2-40B4-BE49-F238E27FC236}">
                <a16:creationId xmlns:a16="http://schemas.microsoft.com/office/drawing/2014/main" id="{F0BB614D-7473-4853-B481-71CF9D42844B}"/>
              </a:ext>
            </a:extLst>
          </p:cNvPr>
          <p:cNvSpPr/>
          <p:nvPr/>
        </p:nvSpPr>
        <p:spPr>
          <a:xfrm>
            <a:off x="4138520" y="2728991"/>
            <a:ext cx="1192696" cy="21740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Flèche : courbe vers la droite 5">
            <a:extLst>
              <a:ext uri="{FF2B5EF4-FFF2-40B4-BE49-F238E27FC236}">
                <a16:creationId xmlns:a16="http://schemas.microsoft.com/office/drawing/2014/main" id="{B7A529FA-5B71-4D74-BB72-54B21B8DC050}"/>
              </a:ext>
            </a:extLst>
          </p:cNvPr>
          <p:cNvSpPr/>
          <p:nvPr/>
        </p:nvSpPr>
        <p:spPr>
          <a:xfrm rot="10800000">
            <a:off x="5651918" y="2620617"/>
            <a:ext cx="1192696" cy="21740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A8EA5E-882F-44E8-8657-A4E40A350625}"/>
              </a:ext>
            </a:extLst>
          </p:cNvPr>
          <p:cNvSpPr txBox="1"/>
          <p:nvPr/>
        </p:nvSpPr>
        <p:spPr>
          <a:xfrm>
            <a:off x="1778080" y="2542304"/>
            <a:ext cx="22000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>
                <a:solidFill>
                  <a:srgbClr val="00B050"/>
                </a:solidFill>
              </a:rPr>
              <a:t>Esprit d’équipe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954B2A9-11EA-4501-ADF5-E64AC169DBE9}"/>
              </a:ext>
            </a:extLst>
          </p:cNvPr>
          <p:cNvSpPr txBox="1"/>
          <p:nvPr/>
        </p:nvSpPr>
        <p:spPr>
          <a:xfrm>
            <a:off x="7079178" y="2482769"/>
            <a:ext cx="18480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>
                <a:solidFill>
                  <a:srgbClr val="00B050"/>
                </a:solidFill>
              </a:rPr>
              <a:t>Bon entente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C3D2C3-37C2-465C-923F-04A18D689373}"/>
              </a:ext>
            </a:extLst>
          </p:cNvPr>
          <p:cNvSpPr txBox="1"/>
          <p:nvPr/>
        </p:nvSpPr>
        <p:spPr>
          <a:xfrm>
            <a:off x="2125932" y="3746464"/>
            <a:ext cx="12348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>
                <a:solidFill>
                  <a:srgbClr val="00B050"/>
                </a:solidFill>
              </a:rPr>
              <a:t>Volonté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FE80B74-C4F3-46C6-B4CE-1DBF49499D00}"/>
              </a:ext>
            </a:extLst>
          </p:cNvPr>
          <p:cNvSpPr txBox="1"/>
          <p:nvPr/>
        </p:nvSpPr>
        <p:spPr>
          <a:xfrm>
            <a:off x="4637930" y="2170265"/>
            <a:ext cx="1649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>
                <a:solidFill>
                  <a:srgbClr val="00B050"/>
                </a:solidFill>
              </a:rPr>
              <a:t>S’entraider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0E3ED45-720A-4D82-9DB7-FD21BFC7677C}"/>
              </a:ext>
            </a:extLst>
          </p:cNvPr>
          <p:cNvSpPr txBox="1"/>
          <p:nvPr/>
        </p:nvSpPr>
        <p:spPr>
          <a:xfrm>
            <a:off x="7503473" y="3746464"/>
            <a:ext cx="12142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>
                <a:solidFill>
                  <a:srgbClr val="00B050"/>
                </a:solidFill>
              </a:rPr>
              <a:t>Partage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71168C4-49B9-472E-BEAF-423447CFA15E}"/>
              </a:ext>
            </a:extLst>
          </p:cNvPr>
          <p:cNvSpPr txBox="1"/>
          <p:nvPr/>
        </p:nvSpPr>
        <p:spPr>
          <a:xfrm>
            <a:off x="4466106" y="5100467"/>
            <a:ext cx="19262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>
                <a:solidFill>
                  <a:srgbClr val="00B050"/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62769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125E-6 -4.81481E-6 L 3.125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">
            <a:extLst>
              <a:ext uri="{FF2B5EF4-FFF2-40B4-BE49-F238E27FC236}">
                <a16:creationId xmlns:a16="http://schemas.microsoft.com/office/drawing/2014/main" id="{94EFA2A6-C4DA-4FA9-A722-A3E8C82722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6140" y="1808567"/>
            <a:ext cx="10058400" cy="1449387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B45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955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31BCCB-6418-4536-BB5A-433D99D0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B493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D76B02AB-FBB6-48CC-8DF3-8A8A98222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"/>
          <a:stretch/>
        </p:blipFill>
        <p:spPr>
          <a:xfrm>
            <a:off x="9949218" y="286603"/>
            <a:ext cx="1752398" cy="2200000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938F596-6AFA-4B73-8985-ADDD7D9B391A}"/>
              </a:ext>
            </a:extLst>
          </p:cNvPr>
          <p:cNvSpPr txBox="1"/>
          <p:nvPr/>
        </p:nvSpPr>
        <p:spPr>
          <a:xfrm>
            <a:off x="1350498" y="2331857"/>
            <a:ext cx="79904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cs typeface="Aharoni" panose="02010803020104030203" pitchFamily="2" charset="-79"/>
              </a:rPr>
              <a:t>Présentation du projet</a:t>
            </a:r>
          </a:p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cs typeface="Aharoni" panose="02010803020104030203" pitchFamily="2" charset="-79"/>
              </a:rPr>
              <a:t>Langages de programmation utilisés</a:t>
            </a:r>
          </a:p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cs typeface="Aharoni" panose="02010803020104030203" pitchFamily="2" charset="-79"/>
              </a:rPr>
              <a:t>La base de données</a:t>
            </a:r>
          </a:p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cs typeface="Aharoni" panose="02010803020104030203" pitchFamily="2" charset="-79"/>
              </a:rPr>
              <a:t>L’application Windows</a:t>
            </a:r>
          </a:p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cs typeface="Aharoni" panose="02010803020104030203" pitchFamily="2" charset="-79"/>
              </a:rPr>
              <a:t>Le site web</a:t>
            </a:r>
          </a:p>
        </p:txBody>
      </p:sp>
    </p:spTree>
    <p:extLst>
      <p:ext uri="{BB962C8B-B14F-4D97-AF65-F5344CB8AC3E}">
        <p14:creationId xmlns:p14="http://schemas.microsoft.com/office/powerpoint/2010/main" val="131353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0" dur="indefinite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3" dur="indefinite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6" dur="indefinite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9" dur="indefinite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3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A8738-D54D-4E61-838A-76E27B53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5926"/>
            <a:ext cx="10058400" cy="1450757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B4537"/>
                </a:solidFill>
              </a:rPr>
              <a:t>Présentation du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1B4D85-D59E-4591-AC07-845E5E67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85" y="1860330"/>
            <a:ext cx="5908430" cy="4431323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97D29E0-95BD-449C-9ADA-5AA0627CF073}"/>
              </a:ext>
            </a:extLst>
          </p:cNvPr>
          <p:cNvSpPr txBox="1"/>
          <p:nvPr/>
        </p:nvSpPr>
        <p:spPr>
          <a:xfrm>
            <a:off x="510208" y="2385392"/>
            <a:ext cx="26064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Gestion des courses à</a:t>
            </a:r>
          </a:p>
          <a:p>
            <a:r>
              <a:rPr lang="fr-FR" dirty="0"/>
              <a:t>      pied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Récupération des</a:t>
            </a:r>
          </a:p>
          <a:p>
            <a:r>
              <a:rPr lang="fr-FR" dirty="0"/>
              <a:t>      données à distance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Rendre accessible</a:t>
            </a:r>
          </a:p>
          <a:p>
            <a:r>
              <a:rPr lang="fr-FR" dirty="0"/>
              <a:t>      rapidement les</a:t>
            </a:r>
          </a:p>
          <a:p>
            <a:r>
              <a:rPr lang="fr-FR" dirty="0"/>
              <a:t>      informations au public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9A29C49B-A670-4F46-9525-6717BC5C0F44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8772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A2AE84E-72D9-4556-AFF7-0A1BE88FDB9C}"/>
              </a:ext>
            </a:extLst>
          </p:cNvPr>
          <p:cNvSpPr/>
          <p:nvPr/>
        </p:nvSpPr>
        <p:spPr>
          <a:xfrm>
            <a:off x="7651617" y="216699"/>
            <a:ext cx="3607392" cy="3298742"/>
          </a:xfrm>
          <a:prstGeom prst="rect">
            <a:avLst/>
          </a:prstGeom>
          <a:solidFill>
            <a:srgbClr val="92D050"/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F5F622E-4BE9-4CB1-A7E0-50459990477F}"/>
              </a:ext>
            </a:extLst>
          </p:cNvPr>
          <p:cNvSpPr/>
          <p:nvPr/>
        </p:nvSpPr>
        <p:spPr>
          <a:xfrm>
            <a:off x="1958252" y="4238419"/>
            <a:ext cx="3143832" cy="1963258"/>
          </a:xfrm>
          <a:prstGeom prst="rect">
            <a:avLst/>
          </a:prstGeom>
          <a:solidFill>
            <a:srgbClr val="92D050"/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Organigramme : Disque magnétique 41">
            <a:extLst>
              <a:ext uri="{FF2B5EF4-FFF2-40B4-BE49-F238E27FC236}">
                <a16:creationId xmlns:a16="http://schemas.microsoft.com/office/drawing/2014/main" id="{F856ADF6-B311-40C1-B42A-7A3AB1A4DB44}"/>
              </a:ext>
            </a:extLst>
          </p:cNvPr>
          <p:cNvSpPr/>
          <p:nvPr/>
        </p:nvSpPr>
        <p:spPr>
          <a:xfrm>
            <a:off x="5004465" y="306811"/>
            <a:ext cx="423545" cy="58928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Zone de texte 143">
            <a:extLst>
              <a:ext uri="{FF2B5EF4-FFF2-40B4-BE49-F238E27FC236}">
                <a16:creationId xmlns:a16="http://schemas.microsoft.com/office/drawing/2014/main" id="{792E90E9-5D77-41B2-9FA6-84B21E98B521}"/>
              </a:ext>
            </a:extLst>
          </p:cNvPr>
          <p:cNvSpPr txBox="1"/>
          <p:nvPr/>
        </p:nvSpPr>
        <p:spPr>
          <a:xfrm>
            <a:off x="4789200" y="934826"/>
            <a:ext cx="1012190" cy="6242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Station 3 (arrivée)</a:t>
            </a:r>
            <a:endParaRPr lang="fr-FR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rganigramme : Disque magnétique 47">
            <a:extLst>
              <a:ext uri="{FF2B5EF4-FFF2-40B4-BE49-F238E27FC236}">
                <a16:creationId xmlns:a16="http://schemas.microsoft.com/office/drawing/2014/main" id="{FC0BBE77-6EF7-411C-9A4F-45B2CB9C093A}"/>
              </a:ext>
            </a:extLst>
          </p:cNvPr>
          <p:cNvSpPr/>
          <p:nvPr/>
        </p:nvSpPr>
        <p:spPr>
          <a:xfrm>
            <a:off x="1483109" y="256119"/>
            <a:ext cx="448310" cy="61214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Zone de texte 136">
            <a:extLst>
              <a:ext uri="{FF2B5EF4-FFF2-40B4-BE49-F238E27FC236}">
                <a16:creationId xmlns:a16="http://schemas.microsoft.com/office/drawing/2014/main" id="{72257C70-5716-47E3-8471-FC7A1DD46983}"/>
              </a:ext>
            </a:extLst>
          </p:cNvPr>
          <p:cNvSpPr txBox="1"/>
          <p:nvPr/>
        </p:nvSpPr>
        <p:spPr>
          <a:xfrm>
            <a:off x="1290601" y="896091"/>
            <a:ext cx="847090" cy="6242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Station 1 (départ)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Organigramme : Disque magnétique 49">
            <a:extLst>
              <a:ext uri="{FF2B5EF4-FFF2-40B4-BE49-F238E27FC236}">
                <a16:creationId xmlns:a16="http://schemas.microsoft.com/office/drawing/2014/main" id="{2A437B39-821E-440D-A9C7-54DDE65FB275}"/>
              </a:ext>
            </a:extLst>
          </p:cNvPr>
          <p:cNvSpPr/>
          <p:nvPr/>
        </p:nvSpPr>
        <p:spPr>
          <a:xfrm>
            <a:off x="3236926" y="216698"/>
            <a:ext cx="457200" cy="61214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Zone de texte 139">
            <a:extLst>
              <a:ext uri="{FF2B5EF4-FFF2-40B4-BE49-F238E27FC236}">
                <a16:creationId xmlns:a16="http://schemas.microsoft.com/office/drawing/2014/main" id="{971F59A7-D7BB-49D1-86AC-5D1F7EC480CC}"/>
              </a:ext>
            </a:extLst>
          </p:cNvPr>
          <p:cNvSpPr txBox="1"/>
          <p:nvPr/>
        </p:nvSpPr>
        <p:spPr>
          <a:xfrm>
            <a:off x="2844897" y="828838"/>
            <a:ext cx="1304290" cy="6242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Station 2 (intermédiaire)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76193B40-8620-4683-A118-DCAF9A46971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r="27553"/>
          <a:stretch/>
        </p:blipFill>
        <p:spPr bwMode="auto">
          <a:xfrm>
            <a:off x="3096259" y="2188404"/>
            <a:ext cx="869950" cy="1412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3B60B183-F149-4E7F-AC9F-021832BA03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6599" y="1788989"/>
            <a:ext cx="445770" cy="445770"/>
          </a:xfrm>
          <a:prstGeom prst="rect">
            <a:avLst/>
          </a:prstGeom>
        </p:spPr>
      </p:pic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08FFD2BC-F846-42F4-9CD5-4903DB36C41C}"/>
              </a:ext>
            </a:extLst>
          </p:cNvPr>
          <p:cNvCxnSpPr>
            <a:cxnSpLocks/>
          </p:cNvCxnSpPr>
          <p:nvPr/>
        </p:nvCxnSpPr>
        <p:spPr>
          <a:xfrm>
            <a:off x="2252925" y="1223998"/>
            <a:ext cx="1069238" cy="564991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FB74AA7A-629B-4408-AD4C-70A9CF11F073}"/>
              </a:ext>
            </a:extLst>
          </p:cNvPr>
          <p:cNvCxnSpPr>
            <a:cxnSpLocks/>
            <a:endCxn id="55" idx="1"/>
          </p:cNvCxnSpPr>
          <p:nvPr/>
        </p:nvCxnSpPr>
        <p:spPr>
          <a:xfrm flipH="1">
            <a:off x="3499484" y="1327460"/>
            <a:ext cx="3019" cy="461529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1B0C9324-4EF6-4B67-97CA-65D081DAF939}"/>
              </a:ext>
            </a:extLst>
          </p:cNvPr>
          <p:cNvCxnSpPr>
            <a:cxnSpLocks/>
          </p:cNvCxnSpPr>
          <p:nvPr/>
        </p:nvCxnSpPr>
        <p:spPr>
          <a:xfrm flipH="1">
            <a:off x="3722369" y="1126367"/>
            <a:ext cx="1163957" cy="662622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 de texte 13">
            <a:extLst>
              <a:ext uri="{FF2B5EF4-FFF2-40B4-BE49-F238E27FC236}">
                <a16:creationId xmlns:a16="http://schemas.microsoft.com/office/drawing/2014/main" id="{0CF60F6F-EC47-46BA-BAB9-A4AE063A32A0}"/>
              </a:ext>
            </a:extLst>
          </p:cNvPr>
          <p:cNvSpPr txBox="1"/>
          <p:nvPr/>
        </p:nvSpPr>
        <p:spPr>
          <a:xfrm>
            <a:off x="2054903" y="383328"/>
            <a:ext cx="1203960" cy="2895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EC</a:t>
            </a:r>
          </a:p>
        </p:txBody>
      </p:sp>
      <p:sp>
        <p:nvSpPr>
          <p:cNvPr id="16" name="Nuage 15">
            <a:extLst>
              <a:ext uri="{FF2B5EF4-FFF2-40B4-BE49-F238E27FC236}">
                <a16:creationId xmlns:a16="http://schemas.microsoft.com/office/drawing/2014/main" id="{D8ABCF3F-F9EA-4F2A-B7A6-EFC96DE0893B}"/>
              </a:ext>
            </a:extLst>
          </p:cNvPr>
          <p:cNvSpPr/>
          <p:nvPr/>
        </p:nvSpPr>
        <p:spPr>
          <a:xfrm>
            <a:off x="4660900" y="2445379"/>
            <a:ext cx="1435100" cy="86106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 de texte 153">
            <a:extLst>
              <a:ext uri="{FF2B5EF4-FFF2-40B4-BE49-F238E27FC236}">
                <a16:creationId xmlns:a16="http://schemas.microsoft.com/office/drawing/2014/main" id="{797FA68D-E0EE-40A7-9978-C2017B40ECE7}"/>
              </a:ext>
            </a:extLst>
          </p:cNvPr>
          <p:cNvSpPr txBox="1"/>
          <p:nvPr/>
        </p:nvSpPr>
        <p:spPr>
          <a:xfrm>
            <a:off x="4999990" y="2677789"/>
            <a:ext cx="924560" cy="350520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Zone de texte 144">
            <a:extLst>
              <a:ext uri="{FF2B5EF4-FFF2-40B4-BE49-F238E27FC236}">
                <a16:creationId xmlns:a16="http://schemas.microsoft.com/office/drawing/2014/main" id="{12FF7B0F-0AA1-488C-989F-A88D9AB61CA0}"/>
              </a:ext>
            </a:extLst>
          </p:cNvPr>
          <p:cNvSpPr txBox="1"/>
          <p:nvPr/>
        </p:nvSpPr>
        <p:spPr>
          <a:xfrm>
            <a:off x="4140200" y="2525389"/>
            <a:ext cx="520700" cy="35052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4G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B8B6D6A-CA5E-4E5F-AFDC-0EC60368AD27}"/>
              </a:ext>
            </a:extLst>
          </p:cNvPr>
          <p:cNvCxnSpPr>
            <a:cxnSpLocks/>
          </p:cNvCxnSpPr>
          <p:nvPr/>
        </p:nvCxnSpPr>
        <p:spPr>
          <a:xfrm>
            <a:off x="4045584" y="2875909"/>
            <a:ext cx="53594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E04A01-52F4-4AEA-857E-3D72F620FCC5}"/>
              </a:ext>
            </a:extLst>
          </p:cNvPr>
          <p:cNvSpPr/>
          <p:nvPr/>
        </p:nvSpPr>
        <p:spPr>
          <a:xfrm>
            <a:off x="676187" y="2378704"/>
            <a:ext cx="1282065" cy="81343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Zone de texte 149">
            <a:extLst>
              <a:ext uri="{FF2B5EF4-FFF2-40B4-BE49-F238E27FC236}">
                <a16:creationId xmlns:a16="http://schemas.microsoft.com/office/drawing/2014/main" id="{E659CAA4-0BAB-462C-BC54-0592BD2B1303}"/>
              </a:ext>
            </a:extLst>
          </p:cNvPr>
          <p:cNvSpPr txBox="1"/>
          <p:nvPr/>
        </p:nvSpPr>
        <p:spPr>
          <a:xfrm>
            <a:off x="749212" y="2445379"/>
            <a:ext cx="1148080" cy="66865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de gestion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Zone de texte 147">
            <a:extLst>
              <a:ext uri="{FF2B5EF4-FFF2-40B4-BE49-F238E27FC236}">
                <a16:creationId xmlns:a16="http://schemas.microsoft.com/office/drawing/2014/main" id="{2DCB5925-7912-4A6A-9CF1-C54AE01A885B}"/>
              </a:ext>
            </a:extLst>
          </p:cNvPr>
          <p:cNvSpPr txBox="1"/>
          <p:nvPr/>
        </p:nvSpPr>
        <p:spPr>
          <a:xfrm>
            <a:off x="749212" y="3258814"/>
            <a:ext cx="1014730" cy="2895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IR 2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9F6F4E5-195A-41AB-BC67-B14C6F392A76}"/>
              </a:ext>
            </a:extLst>
          </p:cNvPr>
          <p:cNvCxnSpPr>
            <a:cxnSpLocks/>
          </p:cNvCxnSpPr>
          <p:nvPr/>
        </p:nvCxnSpPr>
        <p:spPr>
          <a:xfrm>
            <a:off x="2137691" y="2875909"/>
            <a:ext cx="852627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26C9A93B-D651-4C42-9128-9766E09358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2" t="4320" r="7663" b="5847"/>
          <a:stretch/>
        </p:blipFill>
        <p:spPr bwMode="auto">
          <a:xfrm>
            <a:off x="2252925" y="4321168"/>
            <a:ext cx="2573655" cy="1590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4641159-89DC-4BAA-8720-A06B4A16879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15" y="4399591"/>
            <a:ext cx="1764665" cy="1149985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6E9A4DC-2209-4761-9AE3-13BCBDFF60E7}"/>
              </a:ext>
            </a:extLst>
          </p:cNvPr>
          <p:cNvCxnSpPr>
            <a:cxnSpLocks/>
          </p:cNvCxnSpPr>
          <p:nvPr/>
        </p:nvCxnSpPr>
        <p:spPr>
          <a:xfrm>
            <a:off x="3499484" y="3601279"/>
            <a:ext cx="0" cy="637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 de texte 157">
            <a:extLst>
              <a:ext uri="{FF2B5EF4-FFF2-40B4-BE49-F238E27FC236}">
                <a16:creationId xmlns:a16="http://schemas.microsoft.com/office/drawing/2014/main" id="{D338F082-62A9-4561-97DE-EF0545E78405}"/>
              </a:ext>
            </a:extLst>
          </p:cNvPr>
          <p:cNvSpPr txBox="1"/>
          <p:nvPr/>
        </p:nvSpPr>
        <p:spPr>
          <a:xfrm>
            <a:off x="8949819" y="5104759"/>
            <a:ext cx="1203960" cy="28956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IR 2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7C94696B-83C6-4106-94AA-CBA8A3D15E6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21649" b="8163"/>
          <a:stretch/>
        </p:blipFill>
        <p:spPr bwMode="auto">
          <a:xfrm>
            <a:off x="8615809" y="4131304"/>
            <a:ext cx="1908810" cy="998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A37AA59-090C-4935-9815-5BCA002D887F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t="1494" r="4338" b="5939"/>
          <a:stretch/>
        </p:blipFill>
        <p:spPr bwMode="auto">
          <a:xfrm>
            <a:off x="7194044" y="4022084"/>
            <a:ext cx="1073785" cy="9785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B80D7D44-AE47-4E3E-A967-FB691197B422}"/>
              </a:ext>
            </a:extLst>
          </p:cNvPr>
          <p:cNvCxnSpPr>
            <a:cxnSpLocks/>
          </p:cNvCxnSpPr>
          <p:nvPr/>
        </p:nvCxnSpPr>
        <p:spPr>
          <a:xfrm>
            <a:off x="8300214" y="4426579"/>
            <a:ext cx="541020" cy="11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 de texte 158">
            <a:extLst>
              <a:ext uri="{FF2B5EF4-FFF2-40B4-BE49-F238E27FC236}">
                <a16:creationId xmlns:a16="http://schemas.microsoft.com/office/drawing/2014/main" id="{ADC3D913-956D-4D00-B396-2B3B4030D612}"/>
              </a:ext>
            </a:extLst>
          </p:cNvPr>
          <p:cNvSpPr txBox="1"/>
          <p:nvPr/>
        </p:nvSpPr>
        <p:spPr>
          <a:xfrm>
            <a:off x="8709154" y="3964934"/>
            <a:ext cx="1426845" cy="3562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ASSOCIATION RFID</a:t>
            </a:r>
            <a:endParaRPr lang="fr-FR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B71716E5-A4F9-4306-B6F7-A0223A62B1F8}"/>
              </a:ext>
            </a:extLst>
          </p:cNvPr>
          <p:cNvCxnSpPr>
            <a:cxnSpLocks/>
          </p:cNvCxnSpPr>
          <p:nvPr/>
        </p:nvCxnSpPr>
        <p:spPr>
          <a:xfrm>
            <a:off x="6130919" y="3061236"/>
            <a:ext cx="2578235" cy="848747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age 51">
            <a:extLst>
              <a:ext uri="{FF2B5EF4-FFF2-40B4-BE49-F238E27FC236}">
                <a16:creationId xmlns:a16="http://schemas.microsoft.com/office/drawing/2014/main" id="{5DC5ECFA-AE03-45C0-93C4-7344A9B43F7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21649" b="8163"/>
          <a:stretch/>
        </p:blipFill>
        <p:spPr bwMode="auto">
          <a:xfrm>
            <a:off x="8825845" y="2247352"/>
            <a:ext cx="1908810" cy="998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3" name="Zone de texte 163">
            <a:extLst>
              <a:ext uri="{FF2B5EF4-FFF2-40B4-BE49-F238E27FC236}">
                <a16:creationId xmlns:a16="http://schemas.microsoft.com/office/drawing/2014/main" id="{053E81A8-9187-4127-BD29-E42DEBB6DC09}"/>
              </a:ext>
            </a:extLst>
          </p:cNvPr>
          <p:cNvSpPr txBox="1"/>
          <p:nvPr/>
        </p:nvSpPr>
        <p:spPr>
          <a:xfrm>
            <a:off x="9124616" y="3258814"/>
            <a:ext cx="1203960" cy="19549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IR 1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7DBB2A92-C417-40F8-ABA1-99471B4CDD13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6175375" y="2746780"/>
            <a:ext cx="2650470" cy="2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age 63">
            <a:extLst>
              <a:ext uri="{FF2B5EF4-FFF2-40B4-BE49-F238E27FC236}">
                <a16:creationId xmlns:a16="http://schemas.microsoft.com/office/drawing/2014/main" id="{7EAB4B77-3A12-4471-9019-F2A5C3EC15D1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142" y="297478"/>
            <a:ext cx="891540" cy="1252220"/>
          </a:xfrm>
          <a:prstGeom prst="rect">
            <a:avLst/>
          </a:prstGeom>
        </p:spPr>
      </p:pic>
      <p:sp>
        <p:nvSpPr>
          <p:cNvPr id="65" name="Zone de texte 161">
            <a:extLst>
              <a:ext uri="{FF2B5EF4-FFF2-40B4-BE49-F238E27FC236}">
                <a16:creationId xmlns:a16="http://schemas.microsoft.com/office/drawing/2014/main" id="{82560E80-32E7-429F-91D7-89359C4D3D46}"/>
              </a:ext>
            </a:extLst>
          </p:cNvPr>
          <p:cNvSpPr txBox="1"/>
          <p:nvPr/>
        </p:nvSpPr>
        <p:spPr>
          <a:xfrm>
            <a:off x="7568645" y="542167"/>
            <a:ext cx="781685" cy="584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Zone de texte 156">
            <a:extLst>
              <a:ext uri="{FF2B5EF4-FFF2-40B4-BE49-F238E27FC236}">
                <a16:creationId xmlns:a16="http://schemas.microsoft.com/office/drawing/2014/main" id="{371443E7-529D-4280-BACD-5B9FB1F7B85E}"/>
              </a:ext>
            </a:extLst>
          </p:cNvPr>
          <p:cNvSpPr txBox="1"/>
          <p:nvPr/>
        </p:nvSpPr>
        <p:spPr>
          <a:xfrm>
            <a:off x="2874797" y="5912117"/>
            <a:ext cx="1203960" cy="2895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IR 1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36FEA1FB-5627-4C37-A0BD-6E26620CA263}"/>
              </a:ext>
            </a:extLst>
          </p:cNvPr>
          <p:cNvCxnSpPr>
            <a:cxnSpLocks/>
          </p:cNvCxnSpPr>
          <p:nvPr/>
        </p:nvCxnSpPr>
        <p:spPr>
          <a:xfrm flipV="1">
            <a:off x="6032195" y="1366031"/>
            <a:ext cx="2023872" cy="107934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 de texte 162">
            <a:extLst>
              <a:ext uri="{FF2B5EF4-FFF2-40B4-BE49-F238E27FC236}">
                <a16:creationId xmlns:a16="http://schemas.microsoft.com/office/drawing/2014/main" id="{BC21DAC1-1966-4087-A2F7-61DC9718C7C0}"/>
              </a:ext>
            </a:extLst>
          </p:cNvPr>
          <p:cNvSpPr txBox="1"/>
          <p:nvPr/>
        </p:nvSpPr>
        <p:spPr>
          <a:xfrm>
            <a:off x="8687415" y="1837689"/>
            <a:ext cx="2185670" cy="6305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 DES COURSES ET DES PARTICIPANTS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Espace réservé du numéro de diapositive 3">
            <a:extLst>
              <a:ext uri="{FF2B5EF4-FFF2-40B4-BE49-F238E27FC236}">
                <a16:creationId xmlns:a16="http://schemas.microsoft.com/office/drawing/2014/main" id="{1D2537AF-CC65-4B37-89AC-298761C3D855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945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E64EC7E6-33DC-4F63-AA00-736850DFD065}"/>
              </a:ext>
            </a:extLst>
          </p:cNvPr>
          <p:cNvGrpSpPr/>
          <p:nvPr/>
        </p:nvGrpSpPr>
        <p:grpSpPr>
          <a:xfrm>
            <a:off x="1487606" y="800453"/>
            <a:ext cx="2573217" cy="1987906"/>
            <a:chOff x="-1308124" y="-205740"/>
            <a:chExt cx="2305050" cy="1735455"/>
          </a:xfrm>
        </p:grpSpPr>
        <p:sp>
          <p:nvSpPr>
            <p:cNvPr id="24" name="Rectangle à coins arrondis 9">
              <a:extLst>
                <a:ext uri="{FF2B5EF4-FFF2-40B4-BE49-F238E27FC236}">
                  <a16:creationId xmlns:a16="http://schemas.microsoft.com/office/drawing/2014/main" id="{6DFD889F-9FFF-4951-A6F8-962883610E36}"/>
                </a:ext>
              </a:extLst>
            </p:cNvPr>
            <p:cNvSpPr/>
            <p:nvPr/>
          </p:nvSpPr>
          <p:spPr>
            <a:xfrm>
              <a:off x="-1308124" y="-22860"/>
              <a:ext cx="2305050" cy="1552575"/>
            </a:xfrm>
            <a:prstGeom prst="roundRect">
              <a:avLst/>
            </a:prstGeom>
            <a:solidFill>
              <a:srgbClr val="FFE699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- Envoi information de course et des participants</a:t>
              </a:r>
              <a:endParaRPr lang="fr-F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entagone 4">
              <a:extLst>
                <a:ext uri="{FF2B5EF4-FFF2-40B4-BE49-F238E27FC236}">
                  <a16:creationId xmlns:a16="http://schemas.microsoft.com/office/drawing/2014/main" id="{9AAC8888-8C43-44E0-8F9D-ACAF8E87A5F7}"/>
                </a:ext>
              </a:extLst>
            </p:cNvPr>
            <p:cNvSpPr/>
            <p:nvPr/>
          </p:nvSpPr>
          <p:spPr>
            <a:xfrm>
              <a:off x="-1308124" y="-205740"/>
              <a:ext cx="1430379" cy="344170"/>
            </a:xfrm>
            <a:prstGeom prst="homePlat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Base de données</a:t>
              </a:r>
              <a:endParaRPr lang="fr-FR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14CE8D4-9FDF-405E-80FD-CC96A4EB6A67}"/>
              </a:ext>
            </a:extLst>
          </p:cNvPr>
          <p:cNvGrpSpPr/>
          <p:nvPr/>
        </p:nvGrpSpPr>
        <p:grpSpPr>
          <a:xfrm>
            <a:off x="8046406" y="800453"/>
            <a:ext cx="2573217" cy="1961721"/>
            <a:chOff x="840973" y="-182880"/>
            <a:chExt cx="2305050" cy="1712595"/>
          </a:xfrm>
        </p:grpSpPr>
        <p:sp>
          <p:nvSpPr>
            <p:cNvPr id="22" name="Rectangle à coins arrondis 10">
              <a:extLst>
                <a:ext uri="{FF2B5EF4-FFF2-40B4-BE49-F238E27FC236}">
                  <a16:creationId xmlns:a16="http://schemas.microsoft.com/office/drawing/2014/main" id="{4BDA31C5-3B18-4370-946F-477736B22BB1}"/>
                </a:ext>
              </a:extLst>
            </p:cNvPr>
            <p:cNvSpPr/>
            <p:nvPr/>
          </p:nvSpPr>
          <p:spPr>
            <a:xfrm>
              <a:off x="840973" y="-22860"/>
              <a:ext cx="2305050" cy="155257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- Envoi heure courante + liste n°RFID</a:t>
              </a:r>
              <a:endParaRPr lang="fr-F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-Enregistre temps passage des coureurs </a:t>
              </a:r>
              <a:endParaRPr lang="fr-F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Pentagone 6">
              <a:extLst>
                <a:ext uri="{FF2B5EF4-FFF2-40B4-BE49-F238E27FC236}">
                  <a16:creationId xmlns:a16="http://schemas.microsoft.com/office/drawing/2014/main" id="{82020FA3-626A-4846-88C9-E3D65DD6C72E}"/>
                </a:ext>
              </a:extLst>
            </p:cNvPr>
            <p:cNvSpPr/>
            <p:nvPr/>
          </p:nvSpPr>
          <p:spPr>
            <a:xfrm>
              <a:off x="840973" y="-182880"/>
              <a:ext cx="1390651" cy="344170"/>
            </a:xfrm>
            <a:prstGeom prst="homePlat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Application de gestion</a:t>
              </a:r>
              <a:endParaRPr lang="fr-FR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58D9593-3227-402B-9EB7-EBD08BC4F709}"/>
              </a:ext>
            </a:extLst>
          </p:cNvPr>
          <p:cNvGrpSpPr/>
          <p:nvPr/>
        </p:nvGrpSpPr>
        <p:grpSpPr>
          <a:xfrm>
            <a:off x="4604238" y="3807699"/>
            <a:ext cx="2573217" cy="2130118"/>
            <a:chOff x="-463537" y="409240"/>
            <a:chExt cx="2305050" cy="1859606"/>
          </a:xfrm>
        </p:grpSpPr>
        <p:sp>
          <p:nvSpPr>
            <p:cNvPr id="20" name="Rectangle à coins arrondis 11">
              <a:extLst>
                <a:ext uri="{FF2B5EF4-FFF2-40B4-BE49-F238E27FC236}">
                  <a16:creationId xmlns:a16="http://schemas.microsoft.com/office/drawing/2014/main" id="{B0318C7E-F7FB-4503-93B4-C403E3A87B30}"/>
                </a:ext>
              </a:extLst>
            </p:cNvPr>
            <p:cNvSpPr/>
            <p:nvPr/>
          </p:nvSpPr>
          <p:spPr>
            <a:xfrm>
              <a:off x="-463537" y="535946"/>
              <a:ext cx="2305050" cy="17329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- Recevoir la liste n°RFID + heure courante</a:t>
              </a:r>
              <a:endParaRPr lang="fr-F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- Envoi n°RFID + heure de passage des coureurs + son n°station</a:t>
              </a:r>
              <a:endParaRPr lang="fr-F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Pentagone 7">
              <a:extLst>
                <a:ext uri="{FF2B5EF4-FFF2-40B4-BE49-F238E27FC236}">
                  <a16:creationId xmlns:a16="http://schemas.microsoft.com/office/drawing/2014/main" id="{AB81BAB6-CEE1-459D-B0C8-F2D329988A41}"/>
                </a:ext>
              </a:extLst>
            </p:cNvPr>
            <p:cNvSpPr/>
            <p:nvPr/>
          </p:nvSpPr>
          <p:spPr>
            <a:xfrm>
              <a:off x="-463537" y="409240"/>
              <a:ext cx="996950" cy="307341"/>
            </a:xfrm>
            <a:prstGeom prst="homeP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400" dirty="0"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Station</a:t>
              </a:r>
              <a:endParaRPr lang="fr-FR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7" name="Image 46">
            <a:extLst>
              <a:ext uri="{FF2B5EF4-FFF2-40B4-BE49-F238E27FC236}">
                <a16:creationId xmlns:a16="http://schemas.microsoft.com/office/drawing/2014/main" id="{967267D7-2CED-4F34-BF01-9A69BA212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99" y="1184255"/>
            <a:ext cx="828571" cy="114285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F62BEECD-1107-40A0-BB0C-64A393B8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138" y="1197903"/>
            <a:ext cx="828571" cy="114285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D4484402-E16D-4CF4-82E9-8D0637FC7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97" y="1194684"/>
            <a:ext cx="828571" cy="114285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618B0660-99BD-4543-9BC6-4C2CA5A9F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6" y="1194684"/>
            <a:ext cx="828571" cy="1142857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E28EF3C4-418C-45E0-806F-E0E6C3149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83" y="1194684"/>
            <a:ext cx="828571" cy="114285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6BDC6AD8-306C-4A09-8CBE-2BE718ED6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18728" y="2765867"/>
            <a:ext cx="828571" cy="11428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5F6DB9A-61E1-4458-BE19-E71D80CF8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18727" y="3381408"/>
            <a:ext cx="828571" cy="1142857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54EB3310-A8FE-4DF0-BE42-76D91FFCF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88282">
            <a:off x="8893328" y="4000447"/>
            <a:ext cx="828571" cy="1142857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F0309C4-959E-4C51-B268-EFDB227C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76071" y="4388249"/>
            <a:ext cx="828571" cy="1142857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53A992BA-9415-4A7C-810A-00BEF71F6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05554" y="4420006"/>
            <a:ext cx="828571" cy="1142857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D19DFE05-24FE-452B-9C66-CA400CFE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54" y="4256567"/>
            <a:ext cx="828571" cy="1142857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EE1E25EE-34B5-4370-A28F-A9CCBC8BF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85" y="4271786"/>
            <a:ext cx="828571" cy="1142857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E73A6368-8942-457B-BF30-1C0BFFB34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2761">
            <a:off x="8811311" y="3842181"/>
            <a:ext cx="828571" cy="1142857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1E7624A-1238-439D-8996-0B2A6D4F7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50275" y="3228532"/>
            <a:ext cx="828571" cy="1142857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BEE57B8F-4521-4E31-BA1E-2AFACA6C0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37297" y="2640366"/>
            <a:ext cx="828571" cy="114285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8614102-E140-46B2-93F9-B08E445F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4498" y="1238884"/>
            <a:ext cx="828571" cy="114285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9A4134C-84A3-41C2-B689-0C4146EAE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66137" y="1252532"/>
            <a:ext cx="828571" cy="114285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C9628A8-CB6F-4C62-9CC8-F62A7E1D4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67696" y="1249313"/>
            <a:ext cx="828571" cy="114285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39FB1A4-50DA-4D4B-8947-D3D5EA1FD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49175" y="1249313"/>
            <a:ext cx="828571" cy="114285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41B7DA5-C459-4125-810A-5256CFAA7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76982" y="1249313"/>
            <a:ext cx="828571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0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5EB7E-61EB-4757-A0B8-59AC30D7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 que j’ai fait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0B44D9E-0F18-444A-A884-9DB17E2D6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90943"/>
              </p:ext>
            </p:extLst>
          </p:nvPr>
        </p:nvGraphicFramePr>
        <p:xfrm>
          <a:off x="1097280" y="2036801"/>
          <a:ext cx="10230362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5207">
                  <a:extLst>
                    <a:ext uri="{9D8B030D-6E8A-4147-A177-3AD203B41FA5}">
                      <a16:colId xmlns:a16="http://schemas.microsoft.com/office/drawing/2014/main" val="2587721151"/>
                    </a:ext>
                  </a:extLst>
                </a:gridCol>
                <a:gridCol w="3432313">
                  <a:extLst>
                    <a:ext uri="{9D8B030D-6E8A-4147-A177-3AD203B41FA5}">
                      <a16:colId xmlns:a16="http://schemas.microsoft.com/office/drawing/2014/main" val="1399233994"/>
                    </a:ext>
                  </a:extLst>
                </a:gridCol>
                <a:gridCol w="3402842">
                  <a:extLst>
                    <a:ext uri="{9D8B030D-6E8A-4147-A177-3AD203B41FA5}">
                      <a16:colId xmlns:a16="http://schemas.microsoft.com/office/drawing/2014/main" val="4141868988"/>
                    </a:ext>
                  </a:extLst>
                </a:gridCol>
              </a:tblGrid>
              <a:tr h="3913623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Courier New" panose="02070309020205020404" pitchFamily="49" charset="0"/>
                        <a:buChar char="o"/>
                      </a:pPr>
                      <a:r>
                        <a:rPr lang="fr-FR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Interface Homme Machine</a:t>
                      </a:r>
                    </a:p>
                    <a:p>
                      <a:pPr marL="0" indent="0">
                        <a:buClr>
                          <a:schemeClr val="accent1"/>
                        </a:buClr>
                        <a:buFont typeface="Courier New" panose="02070309020205020404" pitchFamily="49" charset="0"/>
                        <a:buNone/>
                      </a:pPr>
                      <a:endParaRPr lang="fr-FR" sz="800" b="0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Fenêtre accueil: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     - Singleton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     - Bouton Course / Participant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Fenêtre Course: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     - Lire et écrire dans BDD</a:t>
                      </a:r>
                      <a:endParaRPr lang="fr-FR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Fenêtre Participant: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      - Lire et écrire dans BDD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UI</a:t>
                      </a:r>
                      <a:r>
                        <a:rPr lang="fr-F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UX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rgbClr val="00B0F0"/>
                        </a:buClr>
                        <a:buFont typeface="Courier New" panose="02070309020205020404" pitchFamily="49" charset="0"/>
                        <a:buChar char="o"/>
                      </a:pPr>
                      <a:r>
                        <a:rPr lang="fr-FR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Site web</a:t>
                      </a:r>
                    </a:p>
                    <a:p>
                      <a:pPr marL="0" indent="0" algn="l">
                        <a:buClr>
                          <a:srgbClr val="00B0F0"/>
                        </a:buClr>
                        <a:buFont typeface="Courier New" panose="02070309020205020404" pitchFamily="49" charset="0"/>
                        <a:buNone/>
                      </a:pPr>
                      <a:endParaRPr lang="fr-FR" sz="800" b="0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Page Accueil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Page Présentation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Page Inscription: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      - Méthode POST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Page Résultat: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     - Classement scratch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     - Par catégorie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     - PDF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Page Contact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Page Direct: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      - mini-chat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fr-FR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      - Calcul temps/différence</a:t>
                      </a: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B0F0"/>
                        </a:buClr>
                        <a:buFont typeface="Courier New" panose="02070309020205020404" pitchFamily="49" charset="0"/>
                        <a:buChar char="o"/>
                      </a:pPr>
                      <a:r>
                        <a:rPr lang="fr-FR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Dossard</a:t>
                      </a:r>
                    </a:p>
                    <a:p>
                      <a:pPr marL="0" indent="0">
                        <a:buClr>
                          <a:srgbClr val="00B0F0"/>
                        </a:buClr>
                        <a:buFont typeface="Courier New" panose="02070309020205020404" pitchFamily="49" charset="0"/>
                        <a:buNone/>
                      </a:pPr>
                      <a:endParaRPr lang="fr-F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>
                        <a:buClr>
                          <a:srgbClr val="00B0F0"/>
                        </a:buClr>
                        <a:buFont typeface="Symbol" panose="05050102010706020507" pitchFamily="18" charset="2"/>
                        <a:buChar char="Þ"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QR Code</a:t>
                      </a:r>
                    </a:p>
                    <a:p>
                      <a:pPr marL="285750" indent="-285750">
                        <a:buClr>
                          <a:srgbClr val="00B0F0"/>
                        </a:buClr>
                        <a:buFont typeface="Symbol" panose="05050102010706020507" pitchFamily="18" charset="2"/>
                        <a:buChar char="Þ"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Résultat page web smartphone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39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29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765EE34-C00E-4CCC-8D39-DDFBAA511C0E}"/>
              </a:ext>
            </a:extLst>
          </p:cNvPr>
          <p:cNvCxnSpPr>
            <a:cxnSpLocks/>
          </p:cNvCxnSpPr>
          <p:nvPr/>
        </p:nvCxnSpPr>
        <p:spPr>
          <a:xfrm flipH="1" flipV="1">
            <a:off x="8548519" y="2482540"/>
            <a:ext cx="848491" cy="524146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8EF6FC8-63BD-4C65-81BB-DC5938EAA997}"/>
              </a:ext>
            </a:extLst>
          </p:cNvPr>
          <p:cNvCxnSpPr>
            <a:cxnSpLocks/>
          </p:cNvCxnSpPr>
          <p:nvPr/>
        </p:nvCxnSpPr>
        <p:spPr>
          <a:xfrm flipH="1">
            <a:off x="3263275" y="2601549"/>
            <a:ext cx="863630" cy="486608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694319-1505-42E6-83B2-191575E6C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4" b="23336"/>
          <a:stretch/>
        </p:blipFill>
        <p:spPr>
          <a:xfrm>
            <a:off x="45236" y="3315341"/>
            <a:ext cx="4415360" cy="25459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4D8EBF-619E-4521-BD7B-ABE8703A7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6" b="19003"/>
          <a:stretch/>
        </p:blipFill>
        <p:spPr>
          <a:xfrm>
            <a:off x="7476640" y="3315342"/>
            <a:ext cx="4415360" cy="263120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5A2C5F6-6C11-4DA7-B64A-20BFF18F1EA9}"/>
              </a:ext>
            </a:extLst>
          </p:cNvPr>
          <p:cNvSpPr txBox="1"/>
          <p:nvPr/>
        </p:nvSpPr>
        <p:spPr>
          <a:xfrm>
            <a:off x="1499611" y="5692474"/>
            <a:ext cx="1674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Organisateur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42AAF9-652F-47AD-82E2-23DE8C058CC3}"/>
              </a:ext>
            </a:extLst>
          </p:cNvPr>
          <p:cNvSpPr txBox="1"/>
          <p:nvPr/>
        </p:nvSpPr>
        <p:spPr>
          <a:xfrm>
            <a:off x="9220070" y="5751019"/>
            <a:ext cx="143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Internaute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6946AF1-6B8E-42B1-8B78-5B23F5278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23" y="4166895"/>
            <a:ext cx="1674354" cy="9144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97D923C-6BDB-40AD-8F2B-BAE0CA09F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586" y="4276375"/>
            <a:ext cx="1616765" cy="88693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65676AA-AE2C-48B4-A583-D40205FE54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t="8251" r="9078" b="31508"/>
          <a:stretch/>
        </p:blipFill>
        <p:spPr>
          <a:xfrm rot="20197682">
            <a:off x="2298117" y="2928931"/>
            <a:ext cx="993746" cy="78199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00A5189-F218-4D64-83CC-0B984C7551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t="8251" r="9078" b="31508"/>
          <a:stretch/>
        </p:blipFill>
        <p:spPr>
          <a:xfrm rot="20197682">
            <a:off x="4152500" y="1955635"/>
            <a:ext cx="993746" cy="7819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7E6263A-6373-4F16-86E4-A270FCD84D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92" y="1038383"/>
            <a:ext cx="1691208" cy="169120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0CC90516-EDBC-4B8E-B784-41FE6DB7CB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t="8251" r="9078" b="31508"/>
          <a:stretch/>
        </p:blipFill>
        <p:spPr>
          <a:xfrm rot="20197682">
            <a:off x="9511350" y="2928930"/>
            <a:ext cx="993746" cy="7819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BD27F42-1AE4-4EAA-9257-A938CE8461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t="8251" r="9078" b="31508"/>
          <a:stretch/>
        </p:blipFill>
        <p:spPr>
          <a:xfrm rot="20197682">
            <a:off x="7419746" y="1859721"/>
            <a:ext cx="993746" cy="78199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BD35E65-94F0-4C5E-9B5E-3B40766D5126}"/>
              </a:ext>
            </a:extLst>
          </p:cNvPr>
          <p:cNvSpPr txBox="1"/>
          <p:nvPr/>
        </p:nvSpPr>
        <p:spPr>
          <a:xfrm>
            <a:off x="3187996" y="2544925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187DBC9-8A12-40BB-9066-F83B7395BA3B}"/>
              </a:ext>
            </a:extLst>
          </p:cNvPr>
          <p:cNvSpPr txBox="1"/>
          <p:nvPr/>
        </p:nvSpPr>
        <p:spPr>
          <a:xfrm>
            <a:off x="8986424" y="2394570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40111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0.15221 -0.1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-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-0.15221 0.141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17148 -0.1560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81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L 0.17148 0.1560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2941</TotalTime>
  <Words>318</Words>
  <Application>Microsoft Office PowerPoint</Application>
  <PresentationFormat>Grand écran</PresentationFormat>
  <Paragraphs>120</Paragraphs>
  <Slides>32</Slides>
  <Notes>0</Notes>
  <HiddenSlides>2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32</vt:i4>
      </vt:variant>
    </vt:vector>
  </HeadingPairs>
  <TitlesOfParts>
    <vt:vector size="45" baseType="lpstr">
      <vt:lpstr>Aharoni</vt:lpstr>
      <vt:lpstr>Arial</vt:lpstr>
      <vt:lpstr>Arial Black</vt:lpstr>
      <vt:lpstr>Calibri</vt:lpstr>
      <vt:lpstr>Calibri Light</vt:lpstr>
      <vt:lpstr>Cambria</vt:lpstr>
      <vt:lpstr>Courier New</vt:lpstr>
      <vt:lpstr>Symbol</vt:lpstr>
      <vt:lpstr>Wingdings</vt:lpstr>
      <vt:lpstr>Wingdings 2</vt:lpstr>
      <vt:lpstr>HDOfficeLightV0</vt:lpstr>
      <vt:lpstr>1_HDOfficeLightV0</vt:lpstr>
      <vt:lpstr>Rétrospective</vt:lpstr>
      <vt:lpstr>Projet : CHRONO_NG</vt:lpstr>
      <vt:lpstr>Présentation PowerPoint</vt:lpstr>
      <vt:lpstr>Présentation PowerPoint</vt:lpstr>
      <vt:lpstr>Plan</vt:lpstr>
      <vt:lpstr>Présentation du projet</vt:lpstr>
      <vt:lpstr>Présentation PowerPoint</vt:lpstr>
      <vt:lpstr>Présentation PowerPoint</vt:lpstr>
      <vt:lpstr>Ce que j’ai fait</vt:lpstr>
      <vt:lpstr>Présentation PowerPoint</vt:lpstr>
      <vt:lpstr>Langages de programmation utilisés</vt:lpstr>
      <vt:lpstr>La base de données</vt:lpstr>
      <vt:lpstr>Présentation PowerPoint</vt:lpstr>
      <vt:lpstr>Présentation PowerPoint</vt:lpstr>
      <vt:lpstr>Présentation PowerPoint</vt:lpstr>
      <vt:lpstr>L’application Windows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site web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Cohésion de l’équipe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CHRONO_NG</dc:title>
  <dc:creator>Paihere</dc:creator>
  <cp:lastModifiedBy>Paihere</cp:lastModifiedBy>
  <cp:revision>329</cp:revision>
  <dcterms:created xsi:type="dcterms:W3CDTF">2019-03-18T21:41:50Z</dcterms:created>
  <dcterms:modified xsi:type="dcterms:W3CDTF">2019-06-10T16:04:06Z</dcterms:modified>
</cp:coreProperties>
</file>